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8"/>
  </p:notesMasterIdLst>
  <p:sldIdLst>
    <p:sldId id="859" r:id="rId2"/>
    <p:sldId id="1018" r:id="rId3"/>
    <p:sldId id="1022" r:id="rId4"/>
    <p:sldId id="1023" r:id="rId5"/>
    <p:sldId id="1024" r:id="rId6"/>
    <p:sldId id="1025" r:id="rId7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2025/6/10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训练五年级上册英语外研版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2025/6/10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0" y="1820431"/>
            <a:ext cx="12192000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Module  4</a:t>
            </a:r>
            <a:endParaRPr lang="en-US" altLang="zh-CN" sz="6000" smtClean="0">
              <a:solidFill>
                <a:srgbClr val="70AD47">
                  <a:lumMod val="75000"/>
                </a:srgbClr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 smtClean="0">
                <a:solidFill>
                  <a:prstClr val="black"/>
                </a:solidFill>
                <a:cs typeface="Times New Roman" panose="02020603050405020304" pitchFamily="18" charset="0"/>
              </a:rPr>
              <a:t>Grammar  </a:t>
            </a:r>
            <a:r>
              <a:rPr lang="zh-CN" altLang="en-US" sz="4000">
                <a:solidFill>
                  <a:prstClr val="black"/>
                </a:solidFill>
                <a:cs typeface="Times New Roman" panose="02020603050405020304" pitchFamily="18" charset="0"/>
              </a:rPr>
              <a:t>重难易错</a:t>
            </a:r>
            <a:r>
              <a:rPr lang="zh-CN" altLang="en-US" sz="4000" smtClean="0">
                <a:solidFill>
                  <a:prstClr val="black"/>
                </a:solidFill>
                <a:cs typeface="Times New Roman" panose="02020603050405020304" pitchFamily="18" charset="0"/>
              </a:rPr>
              <a:t>突破</a:t>
            </a:r>
            <a:endParaRPr lang="en-US" altLang="zh-CN" sz="4000" smtClean="0">
              <a:solidFill>
                <a:prstClr val="black"/>
              </a:solidFill>
              <a:cs typeface="Times New Roman" panose="02020603050405020304" pitchFamily="18" charset="0"/>
            </a:endParaRP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>
                <a:solidFill>
                  <a:prstClr val="black"/>
                </a:solidFill>
                <a:cs typeface="Times New Roman" panose="02020603050405020304" pitchFamily="18" charset="0"/>
              </a:rPr>
              <a:t>1. </a:t>
            </a:r>
            <a:r>
              <a:rPr lang="zh-CN" altLang="en-US" sz="4000">
                <a:solidFill>
                  <a:prstClr val="black"/>
                </a:solidFill>
                <a:cs typeface="Times New Roman" panose="02020603050405020304" pitchFamily="18" charset="0"/>
              </a:rPr>
              <a:t>名词所有格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022793"/>
            <a:ext cx="11485848" cy="25958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391025" algn="l"/>
                <a:tab pos="8010525" algn="l"/>
              </a:tabLst>
            </a:pP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1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boy’s T-shirt clean?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391025" algn="l"/>
                <a:tab pos="801052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这个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男孩的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恤衫干净吗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391025" algn="l"/>
                <a:tab pos="8010525" algn="l"/>
              </a:tabLst>
            </a:pP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2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tell me the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colour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the girls’ shoes?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391025" algn="l"/>
                <a:tab pos="801052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能告诉我女孩们鞋子的颜色吗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25情境导入.EPS" descr="id:214749350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5" y="1208812"/>
            <a:ext cx="2421984" cy="647137"/>
          </a:xfrm>
          <a:prstGeom prst="rect">
            <a:avLst/>
          </a:prstGeom>
        </p:spPr>
      </p:pic>
      <p:pic>
        <p:nvPicPr>
          <p:cNvPr id="5" name="gyy64.jpg" descr="id:214749506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622598" y="2015952"/>
            <a:ext cx="3024336" cy="25285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7555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5308" y="1145504"/>
            <a:ext cx="11530538" cy="3075584"/>
          </a:xfrm>
          <a:prstGeom prst="rect">
            <a:avLst/>
          </a:prstGeom>
        </p:spPr>
      </p:pic>
      <p:pic>
        <p:nvPicPr>
          <p:cNvPr id="13" name="25脉络梳理.EPS" descr="id:2147493525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253300" y="964530"/>
            <a:ext cx="2601546" cy="672227"/>
          </a:xfrm>
          <a:prstGeom prst="rect">
            <a:avLst/>
          </a:prstGeom>
        </p:spPr>
      </p:pic>
      <p:pic>
        <p:nvPicPr>
          <p:cNvPr id="6" name="M4语法1A.EPS" descr="id:2147495088;FounderCES"/>
          <p:cNvPicPr/>
          <p:nvPr/>
        </p:nvPicPr>
        <p:blipFill>
          <a:blip r:embed="rId4">
            <a:clrChange>
              <a:clrFrom>
                <a:srgbClr val="E1F5FE"/>
              </a:clrFrom>
              <a:clrTo>
                <a:srgbClr val="E1F5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414686" y="1618188"/>
            <a:ext cx="8640960" cy="24214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9673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5308" y="1093748"/>
            <a:ext cx="11530538" cy="4443736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50506" y="980728"/>
            <a:ext cx="11485848" cy="453483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名词所有格用于表示名词之间的所属关系，即某物是属于某人的。上图是它的几种形式。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有生命的人或物的所有格时，一般用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’s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或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’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所有格。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单数名词直接在词尾加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’s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。如：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Mike’s egg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迈克的鸡蛋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,the girl’s skirt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这个女孩的短裙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结尾的复数名词，在词尾加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’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；不以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结尾的，在词尾加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’s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。如：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teachers’ office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教师办公室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,the men’s hats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这些男士的帽子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提醒.EPS" descr="id:2147495095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1126654" y="2492896"/>
            <a:ext cx="839470" cy="3867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563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10216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一、根据中文提示写出正确的短语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补全句子或对话。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Where is </a:t>
            </a:r>
            <a:r>
              <a:rPr lang="en-US" altLang="zh-CN" spc="-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</a:t>
            </a:r>
            <a:r>
              <a:rPr lang="zh-CN" altLang="zh-CN" spc="-13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pc="-13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大明和约翰共用的跳绳</a:t>
            </a:r>
            <a:r>
              <a:rPr lang="zh-CN" altLang="zh-CN" spc="-13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pc="-13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050" spc="-13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Oh, it’s over there, under the tree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grandpa does exercise in the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人民公园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 day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was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一条河的图片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the wall last weekend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25进阶训练.EPS" descr="id:214749354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5" y="992510"/>
            <a:ext cx="2421984" cy="699672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2422798" y="2204864"/>
            <a:ext cx="6092825" cy="738664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cs typeface="Times New Roman" panose="02020603050405020304" pitchFamily="18" charset="0"/>
              </a:rPr>
              <a:t>Daming and John’s </a:t>
            </a:r>
            <a:r>
              <a:rPr lang="en-US" altLang="zh-CN" smtClean="0">
                <a:cs typeface="Times New Roman" panose="02020603050405020304" pitchFamily="18" charset="0"/>
              </a:rPr>
              <a:t>skipping</a:t>
            </a:r>
            <a:r>
              <a:rPr lang="en-US" altLang="zh-CN" sz="1050" smtClean="0">
                <a:solidFill>
                  <a:srgbClr val="000000"/>
                </a:solidFill>
                <a:cs typeface="Times New Roman" panose="02020603050405020304" pitchFamily="18" charset="0"/>
              </a:rPr>
              <a:t>  </a:t>
            </a:r>
            <a:r>
              <a:rPr lang="en-US" altLang="zh-CN" smtClean="0">
                <a:cs typeface="Times New Roman" panose="02020603050405020304" pitchFamily="18" charset="0"/>
              </a:rPr>
              <a:t>rope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501890" y="3482106"/>
            <a:ext cx="2295308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cs typeface="Times New Roman" panose="02020603050405020304" pitchFamily="18" charset="0"/>
              </a:rPr>
              <a:t>People’s Park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782838" y="4110232"/>
            <a:ext cx="3047566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cs typeface="Times New Roman" panose="02020603050405020304" pitchFamily="18" charset="0"/>
              </a:rPr>
              <a:t>a picture of a river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52534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88616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二、单项选择。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September 10th is the _________Day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106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Teachers’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teachers’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Teacher’s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Whose new kite is it?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106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Lingling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Lingling’s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Lingling’s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is _________my family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106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picture of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pictures of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picture for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50356" y="1927280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950356" y="3189164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950356" y="4497214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11470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530</TotalTime>
  <Words>108</Words>
  <Application>Microsoft Office PowerPoint</Application>
  <PresentationFormat>自定义</PresentationFormat>
  <Paragraphs>29</Paragraphs>
  <Slides>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3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</cp:lastModifiedBy>
  <cp:revision>400</cp:revision>
  <dcterms:created xsi:type="dcterms:W3CDTF">2020-11-06T05:24:00Z</dcterms:created>
  <dcterms:modified xsi:type="dcterms:W3CDTF">2025-06-10T01:25:46Z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